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80AF-6F6D-4419-BF68-080D9E6D63CC}" type="datetimeFigureOut">
              <a:rPr lang="sr-Latn-RS" smtClean="0"/>
              <a:t>14.03.2018.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9303-F30C-4846-940E-C06708BA968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53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2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3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4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2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2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7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1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Lato Light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ＭＳ Ｐゴシック" charset="0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2714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4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90473" y="1936748"/>
            <a:ext cx="1895774" cy="41021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600952" y="1936748"/>
            <a:ext cx="1895774" cy="41021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11430" y="1936748"/>
            <a:ext cx="1895774" cy="41021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21909" y="1936748"/>
            <a:ext cx="1895774" cy="41021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931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1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050" y="128608"/>
            <a:ext cx="309263" cy="484344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750" b="0" i="0">
                <a:ln>
                  <a:noFill/>
                </a:ln>
                <a:solidFill>
                  <a:schemeClr val="bg1"/>
                </a:solidFill>
                <a:latin typeface="Lato Light" charset="0"/>
                <a:cs typeface="Lato Light" charset="0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0823" y="6802394"/>
            <a:ext cx="9200801" cy="90715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b="0" i="0" dirty="0">
                <a:latin typeface="Lato Light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b="0" i="0" dirty="0">
                <a:latin typeface="Lato Light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b="0" i="0" dirty="0">
                <a:latin typeface="Lato Light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b="0" i="0" dirty="0">
                <a:latin typeface="Lato Light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b="0" i="0" dirty="0">
                <a:latin typeface="La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6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07792" rtl="0" eaLnBrk="1" latinLnBrk="0" hangingPunct="1">
        <a:spcBef>
          <a:spcPct val="0"/>
        </a:spcBef>
        <a:buNone/>
        <a:defRPr sz="2250" b="0" i="0" kern="1200">
          <a:solidFill>
            <a:schemeClr val="bg2"/>
          </a:solidFill>
          <a:latin typeface="Lato Light" charset="0"/>
          <a:ea typeface="+mj-ea"/>
          <a:cs typeface="Lato Light" charset="0"/>
        </a:defRPr>
      </a:lvl1pPr>
    </p:titleStyle>
    <p:bodyStyle>
      <a:lvl1pPr marL="0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900" b="0" i="0" kern="1200">
          <a:solidFill>
            <a:schemeClr val="tx2"/>
          </a:solidFill>
          <a:latin typeface="Lato Light" charset="0"/>
          <a:ea typeface="+mn-ea"/>
          <a:cs typeface="Lato Light" charset="0"/>
        </a:defRPr>
      </a:lvl1pPr>
      <a:lvl2pPr marL="407792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815583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1223377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1631167" indent="0" algn="ctr" defTabSz="407792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163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2242855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647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440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232" indent="-203897" algn="l" defTabSz="4077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7792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5583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3377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1167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38959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6752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4543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2334" algn="l" defTabSz="407792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77" y="1240537"/>
            <a:ext cx="4520731" cy="4520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7084" y="3072898"/>
            <a:ext cx="612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7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Finansiranje razvoja MSP putem dodatnog vlasničkog kapitala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7985" y="5807088"/>
            <a:ext cx="49460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Confidential and Proprietary. Copyright (c) </a:t>
            </a:r>
            <a:r>
              <a:rPr kumimoji="0" lang="sr-Latn-RS" sz="7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WM Equity Partners Ltd. Belgrade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. All Rights Reserved. </a:t>
            </a:r>
            <a:r>
              <a:rPr kumimoji="0" lang="sr-Latn-RS" sz="7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March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 2018.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810980" y="1363786"/>
            <a:ext cx="35221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Definisanje upravljačke strukture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27" name="Round Same Side Corner Rectangle 26"/>
          <p:cNvSpPr/>
          <p:nvPr/>
        </p:nvSpPr>
        <p:spPr>
          <a:xfrm rot="10800000" flipH="1">
            <a:off x="651214" y="2514488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8461" y="2560561"/>
            <a:ext cx="738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Upravljačka struktura kompanije mora biti prilagođena njenim realnim potrebama.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10800000" flipH="1">
            <a:off x="647875" y="3515082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5123" y="3561154"/>
            <a:ext cx="7291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Na raspolaganju su mnogi alati od kojih formiranje nadzornog odbora i registracija više direktora sa pravom supotpisa predstavljaju najčešće.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03"/>
          <p:cNvSpPr txBox="1">
            <a:spLocks noChangeArrowheads="1"/>
          </p:cNvSpPr>
          <p:nvPr/>
        </p:nvSpPr>
        <p:spPr bwMode="auto">
          <a:xfrm>
            <a:off x="2601230" y="3280191"/>
            <a:ext cx="597760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x-none" sz="22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Kontakt</a:t>
            </a:r>
            <a:endParaRPr kumimoji="0" lang="en-US" altLang="x-none" sz="225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WM Equity Partners doo </a:t>
            </a:r>
            <a:r>
              <a:rPr kumimoji="0" lang="sr-Latn-R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Beograd</a:t>
            </a:r>
            <a:endParaRPr kumimoji="0" lang="en-US" altLang="x-none" sz="165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Bulevar </a:t>
            </a:r>
            <a:r>
              <a:rPr kumimoji="0" lang="en-U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Mihajla Pupina 10a</a:t>
            </a: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milos.savic@wmep.rs </a:t>
            </a: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www.wmep.rs </a:t>
            </a:r>
          </a:p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Tel: +381 11 41 41 600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03" y="1966222"/>
            <a:ext cx="996335" cy="9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772409" y="5297206"/>
            <a:ext cx="3354919" cy="409159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0800000" flipH="1">
            <a:off x="651214" y="2348830"/>
            <a:ext cx="76765" cy="51397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0800000" flipH="1">
            <a:off x="649575" y="3130018"/>
            <a:ext cx="76765" cy="51397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9" name="Round Same Side Corner Rectangle 28"/>
          <p:cNvSpPr/>
          <p:nvPr/>
        </p:nvSpPr>
        <p:spPr>
          <a:xfrm rot="10800000" flipH="1">
            <a:off x="651214" y="3914591"/>
            <a:ext cx="76765" cy="51397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8462" y="2348830"/>
            <a:ext cx="6954894" cy="29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Preko 10 hiljada aktivnih MSP u Srbiji</a:t>
            </a:r>
            <a:r>
              <a:rPr kumimoji="0" lang="en-U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8462" y="3130266"/>
            <a:ext cx="7232276" cy="29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MSP u Srbiji zapošljavaju preko 506 hiljada radnika</a:t>
            </a:r>
            <a:r>
              <a:rPr kumimoji="0" lang="en-U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.</a:t>
            </a:r>
            <a:r>
              <a:rPr kumimoji="0" lang="sr-Latn-R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 </a:t>
            </a:r>
            <a:endParaRPr kumimoji="0" lang="en-US" sz="1313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8461" y="3914591"/>
            <a:ext cx="7637469" cy="49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MSP u Srbiji generišu godišnje preko 35 milijardi EUR poslovnih prihoda sa neto dobitkom u visini od oko 1,25 milijardi EUR</a:t>
            </a:r>
            <a:r>
              <a:rPr kumimoji="0" lang="en-US" sz="1313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48" name="Shape 188"/>
          <p:cNvSpPr/>
          <p:nvPr/>
        </p:nvSpPr>
        <p:spPr>
          <a:xfrm>
            <a:off x="4196284" y="5191087"/>
            <a:ext cx="4694149" cy="612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1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219075" rtl="0" eaLnBrk="1" fontAlgn="auto" latinLnBrk="0" hangingPunct="1">
              <a:lnSpc>
                <a:spcPct val="11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  <a:sym typeface="Helvetica Neue Light"/>
              </a:rPr>
              <a:t>Izvor podataka: Agencija za privredne registre RS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  <a:sym typeface="Helvetica Neue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7215" y="1363786"/>
            <a:ext cx="240963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Statistika MSP u Srbiji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57835" y="2008649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2759" y="1686446"/>
            <a:ext cx="18565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Podaci za 2016. godinu</a:t>
            </a: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412098" y="1364276"/>
            <a:ext cx="231986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MSP u privredi Srbije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722"/>
          <a:stretch/>
        </p:blipFill>
        <p:spPr>
          <a:xfrm>
            <a:off x="30072" y="2819037"/>
            <a:ext cx="4591810" cy="211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0955"/>
          <a:stretch/>
        </p:blipFill>
        <p:spPr>
          <a:xfrm>
            <a:off x="4621882" y="2866876"/>
            <a:ext cx="4231718" cy="200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72409" y="5297206"/>
            <a:ext cx="3354919" cy="409159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hape 188"/>
          <p:cNvSpPr/>
          <p:nvPr/>
        </p:nvSpPr>
        <p:spPr>
          <a:xfrm>
            <a:off x="4196284" y="5191087"/>
            <a:ext cx="4694149" cy="612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1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219075" rtl="0" eaLnBrk="1" fontAlgn="auto" latinLnBrk="0" hangingPunct="1">
              <a:lnSpc>
                <a:spcPct val="11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  <a:sym typeface="Helvetica Neue Light"/>
              </a:rPr>
              <a:t>Izvor podataka: Agencija za privredne registre RS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  <a:sym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695" y="2525463"/>
            <a:ext cx="308129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Učešće MSP u </a:t>
            </a:r>
            <a:r>
              <a:rPr kumimoji="0" lang="sr-Latn-RS" sz="135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ukupnom broju zaposlenih</a:t>
            </a:r>
            <a:endParaRPr kumimoji="0" lang="en-US" sz="1350" b="1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/>
              <a:ea typeface="Lato" charset="0"/>
              <a:cs typeface="Lat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4025" y="2525463"/>
            <a:ext cx="335059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Učešće MSP u </a:t>
            </a:r>
            <a:r>
              <a:rPr kumimoji="0" lang="sr-Latn-RS" sz="135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ukupnim poslovnim prihodima</a:t>
            </a:r>
            <a:endParaRPr kumimoji="0" lang="en-US" sz="1350" b="1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/>
              <a:ea typeface="Lato" charset="0"/>
              <a:cs typeface="Lat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2759" y="1686446"/>
            <a:ext cx="18565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Podaci za 2016. godinu</a:t>
            </a: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7835" y="2008649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088295" y="1364276"/>
            <a:ext cx="296748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Trendovi u poslovanju MSP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154"/>
          <a:stretch/>
        </p:blipFill>
        <p:spPr>
          <a:xfrm>
            <a:off x="450267" y="2850930"/>
            <a:ext cx="4007053" cy="1963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4275"/>
          <a:stretch/>
        </p:blipFill>
        <p:spPr>
          <a:xfrm>
            <a:off x="4643895" y="2954584"/>
            <a:ext cx="4171843" cy="18954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72409" y="5297206"/>
            <a:ext cx="3354919" cy="409159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hape 188"/>
          <p:cNvSpPr/>
          <p:nvPr/>
        </p:nvSpPr>
        <p:spPr>
          <a:xfrm>
            <a:off x="4196284" y="5191087"/>
            <a:ext cx="4694149" cy="612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1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219075" rtl="0" eaLnBrk="1" fontAlgn="auto" latinLnBrk="0" hangingPunct="1">
              <a:lnSpc>
                <a:spcPct val="11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  <a:sym typeface="Helvetica Neue Light"/>
              </a:rPr>
              <a:t>Izvor podataka: Agencija za privredne registre RS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  <a:sym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14" y="2451834"/>
            <a:ext cx="4020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Trend kretanja broja aktivnih MSP i broja zaposlenih u MSP u Srbiji</a:t>
            </a:r>
            <a:endParaRPr kumimoji="0" lang="en-US" sz="1350" b="1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/>
              <a:ea typeface="Lato" charset="0"/>
              <a:cs typeface="Lat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037" y="2460426"/>
            <a:ext cx="4020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/>
                <a:ea typeface="Lato" charset="0"/>
                <a:cs typeface="Lato" charset="0"/>
              </a:rPr>
              <a:t>Trend kretanja ostvarenih poslovnih prihoda i neto dobiti MSP u Srbiji</a:t>
            </a:r>
            <a:endParaRPr kumimoji="0" lang="en-US" sz="1350" b="1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/>
              <a:ea typeface="Lato" charset="0"/>
              <a:cs typeface="Lato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ame Side Corner Rectangle 22"/>
          <p:cNvSpPr/>
          <p:nvPr/>
        </p:nvSpPr>
        <p:spPr>
          <a:xfrm rot="10800000" flipH="1">
            <a:off x="651214" y="2115820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461" y="2363757"/>
            <a:ext cx="6954895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Dominantan izvor eksternog finansiranja.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Relativno stabilna izloženost prema privredi i pored rasta zahteva za finansiranjem.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462" y="2037375"/>
            <a:ext cx="32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Bankarski sektor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3708" y="1363786"/>
            <a:ext cx="529664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Koji su izvori finansiranja MSP u Srbiji dominantni?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0800000" flipH="1">
            <a:off x="651215" y="3292355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462" y="3540291"/>
            <a:ext cx="6954895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Godina preduzetništva postaje Decenija preduzetništva.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Državni fondovi i agencije učestvuju sa svega 5% u ukupnim izvorima finansiranja pravnih lica.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462" y="3213909"/>
            <a:ext cx="32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Državni programi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10800000" flipH="1">
            <a:off x="651215" y="4487594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463" y="4735531"/>
            <a:ext cx="6954895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Neiskorišćeni potencijal za finansiranje.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Većina programa se realizuje putem lokalnih finansijskih i državnih institucija.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8463" y="4409149"/>
            <a:ext cx="32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EU programi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78828" y="1363786"/>
            <a:ext cx="538641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Dodatni vlasnički kapital kao izvor finansiranja MSP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27" name="Round Same Side Corner Rectangle 26"/>
          <p:cNvSpPr/>
          <p:nvPr/>
        </p:nvSpPr>
        <p:spPr>
          <a:xfrm rot="10800000" flipH="1">
            <a:off x="651214" y="2514488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461" y="2858105"/>
            <a:ext cx="69548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Dodatni vlasnički kapital je komplementaran sa drugim izvorima finansiranja.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8462" y="2491857"/>
            <a:ext cx="674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Dodatni vlasnički kapital vs drugi izvori finansiranja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10800000" flipH="1">
            <a:off x="647875" y="3515082"/>
            <a:ext cx="76766" cy="68069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122" y="3763018"/>
            <a:ext cx="6954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 zavisnosti od faze razvoja kompanije, planova za budućnosti i kapaciteta važno je napraviti adekvatan miks finansijskih izvora koji će omogućiti dugoročan rast poslovanja.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5123" y="3436636"/>
            <a:ext cx="32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Adekvatan miks finansiranja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599379" y="1363786"/>
            <a:ext cx="394531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Uključivanje novog partnera u kapital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5525" y="3042803"/>
            <a:ext cx="3229644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Uvođenje novih procedura i smanjenje fleksibilnosti poslovanja.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Usložnjavanje procesa odlučivanja i upravljanja.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82755" y="2679737"/>
            <a:ext cx="1864734" cy="595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980" y="2689821"/>
            <a:ext cx="1864734" cy="59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04732" y="2325739"/>
            <a:ext cx="116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Prednosti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6536" y="2325739"/>
            <a:ext cx="116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Mane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6383" y="3042803"/>
            <a:ext cx="3244320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Jačanje finansijskog kapaciteta.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Transfer znanja, iskustva, novih tehnologija, tržišta i kupaca.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Uređenje korporativne strukture i kulture.</a:t>
            </a:r>
          </a:p>
        </p:txBody>
      </p:sp>
    </p:spTree>
    <p:extLst>
      <p:ext uri="{BB962C8B-B14F-4D97-AF65-F5344CB8AC3E}">
        <p14:creationId xmlns:p14="http://schemas.microsoft.com/office/powerpoint/2010/main" val="17635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487701" y="1363786"/>
            <a:ext cx="61686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Kako profesionalni investitor utvrđuje vrednost kompanije?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3865" y="2412256"/>
            <a:ext cx="220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Neto novčani tokovi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742" y="3322292"/>
            <a:ext cx="2233931" cy="157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Projekcija poslovanja i procena slobodnih novčanih tokova koje poslovni model kompanije može da generiše.</a:t>
            </a:r>
          </a:p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Svođenje na sadašnju vrednost.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1742" y="3068662"/>
            <a:ext cx="2298094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0103" y="2410160"/>
            <a:ext cx="239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Neto vrednost imovine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6659" y="3322292"/>
            <a:ext cx="22586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Procena tržišne vrednost celokupne imovine kompanije koja se zatim umanjuje za procenjenu vrednost ukupnih obaveza kompanije.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7262" y="3068662"/>
            <a:ext cx="2298094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9819" y="2403516"/>
            <a:ext cx="2392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Uporedna metoda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6375" y="3315648"/>
            <a:ext cx="225869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Izvođenje procene vrednosti kapitala kompanije na bazi uporedivih transakcija i kompanija čijim akcijama se trguje na organizovanom berzanskom tržištu.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46978" y="3062018"/>
            <a:ext cx="2298094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34549" y="1216265"/>
            <a:ext cx="567495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779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Osnovni aspekti investiranja profesionalnih investitora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29254" y="1721603"/>
            <a:ext cx="498721" cy="2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975" y="2752780"/>
            <a:ext cx="3405161" cy="346243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Period investiranja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27975" y="3168005"/>
            <a:ext cx="3376512" cy="276993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Lato Light"/>
              </a:rPr>
              <a:t>Prosečan period investiranja od 5 do 7 godina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27975" y="3976037"/>
            <a:ext cx="3389352" cy="346243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Zahtevani prinos na investiciju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27975" y="4581766"/>
            <a:ext cx="3405160" cy="692491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pPr marL="0" marR="0" lvl="0" indent="0" algn="l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Lato Light"/>
              </a:rPr>
              <a:t>U zavisnosti od rizika ulaganja svaki investitor formira očekivanu stopu prinosa na uloženi kapital.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732" y="2752516"/>
            <a:ext cx="3711522" cy="346243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Izlazna strategija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9082" y="3168005"/>
            <a:ext cx="3740171" cy="276993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Lato Light"/>
              </a:rPr>
              <a:t>Jasna i u napred isplanirana izlazna strategija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083" y="3992646"/>
            <a:ext cx="3740171" cy="346243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Većinsko ili manjinsko vlasništvo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6001" y="4581238"/>
            <a:ext cx="3723252" cy="692491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pPr marL="0" marR="0" lvl="0" indent="0" algn="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5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+mn-ea"/>
                <a:cs typeface="Lato Light"/>
              </a:rPr>
              <a:t>U prvoj fazi investiranja vrlo često će se profesionalni investitori odlučiti za manjinski udeo u kompaniji.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764745" y="3695055"/>
            <a:ext cx="3564509" cy="22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69" y="1049284"/>
            <a:ext cx="707139" cy="7071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flipV="1">
            <a:off x="4827975" y="3706352"/>
            <a:ext cx="3564509" cy="22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Master">
  <a:themeElements>
    <a:clrScheme name="Blue Teal Light - Rocketo Graphics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51C3C9"/>
      </a:accent1>
      <a:accent2>
        <a:srgbClr val="3CB2C3"/>
      </a:accent2>
      <a:accent3>
        <a:srgbClr val="19A5BC"/>
      </a:accent3>
      <a:accent4>
        <a:srgbClr val="0096B6"/>
      </a:accent4>
      <a:accent5>
        <a:srgbClr val="0086AB"/>
      </a:accent5>
      <a:accent6>
        <a:srgbClr val="00749D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525</Words>
  <Application>Microsoft Office PowerPoint</Application>
  <PresentationFormat>On-screen Show (4:3)</PresentationFormat>
  <Paragraphs>77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Helvetica Neue Light</vt:lpstr>
      <vt:lpstr>Lato</vt:lpstr>
      <vt:lpstr>Lato Light</vt:lpstr>
      <vt:lpstr>Open Sans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2018-03-14T10:54:45Z</dcterms:created>
  <dcterms:modified xsi:type="dcterms:W3CDTF">2018-03-14T10:55:41Z</dcterms:modified>
</cp:coreProperties>
</file>